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74" r:id="rId3"/>
    <p:sldId id="298" r:id="rId4"/>
    <p:sldId id="299" r:id="rId5"/>
    <p:sldId id="278" r:id="rId6"/>
    <p:sldId id="279" r:id="rId7"/>
    <p:sldId id="300" r:id="rId8"/>
    <p:sldId id="294" r:id="rId9"/>
    <p:sldId id="293" r:id="rId10"/>
    <p:sldId id="301" r:id="rId11"/>
    <p:sldId id="295" r:id="rId12"/>
    <p:sldId id="296" r:id="rId13"/>
    <p:sldId id="297" r:id="rId14"/>
    <p:sldId id="27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B2EDE9"/>
    <a:srgbClr val="FFEE9E"/>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75" autoAdjust="0"/>
    <p:restoredTop sz="93741"/>
  </p:normalViewPr>
  <p:slideViewPr>
    <p:cSldViewPr snapToGrid="0" showGuides="1">
      <p:cViewPr varScale="1">
        <p:scale>
          <a:sx n="105" d="100"/>
          <a:sy n="105" d="100"/>
        </p:scale>
        <p:origin x="1816" y="200"/>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www.science.org</a:t>
            </a:r>
            <a:r>
              <a:rPr lang="en-US" dirty="0"/>
              <a:t>/</a:t>
            </a:r>
            <a:r>
              <a:rPr lang="en-US" dirty="0" err="1"/>
              <a:t>doi</a:t>
            </a:r>
            <a:r>
              <a:rPr lang="en-US" dirty="0"/>
              <a:t>/10.1126/science.112734</a:t>
            </a:r>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49364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3</a:t>
            </a:fld>
            <a:endParaRPr lang="en-US"/>
          </a:p>
        </p:txBody>
      </p:sp>
    </p:spTree>
    <p:extLst>
      <p:ext uri="{BB962C8B-B14F-4D97-AF65-F5344CB8AC3E}">
        <p14:creationId xmlns:p14="http://schemas.microsoft.com/office/powerpoint/2010/main" val="219346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4</a:t>
            </a:fld>
            <a:endParaRPr lang="en-US"/>
          </a:p>
        </p:txBody>
      </p:sp>
    </p:spTree>
    <p:extLst>
      <p:ext uri="{BB962C8B-B14F-4D97-AF65-F5344CB8AC3E}">
        <p14:creationId xmlns:p14="http://schemas.microsoft.com/office/powerpoint/2010/main" val="32373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6</a:t>
            </a:fld>
            <a:endParaRPr lang="en-US"/>
          </a:p>
        </p:txBody>
      </p:sp>
    </p:spTree>
    <p:extLst>
      <p:ext uri="{BB962C8B-B14F-4D97-AF65-F5344CB8AC3E}">
        <p14:creationId xmlns:p14="http://schemas.microsoft.com/office/powerpoint/2010/main" val="1470891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7</a:t>
            </a:fld>
            <a:endParaRPr lang="en-US"/>
          </a:p>
        </p:txBody>
      </p:sp>
    </p:spTree>
    <p:extLst>
      <p:ext uri="{BB962C8B-B14F-4D97-AF65-F5344CB8AC3E}">
        <p14:creationId xmlns:p14="http://schemas.microsoft.com/office/powerpoint/2010/main" val="1909805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12</a:t>
            </a:fld>
            <a:endParaRPr lang="en-US"/>
          </a:p>
        </p:txBody>
      </p:sp>
    </p:spTree>
    <p:extLst>
      <p:ext uri="{BB962C8B-B14F-4D97-AF65-F5344CB8AC3E}">
        <p14:creationId xmlns:p14="http://schemas.microsoft.com/office/powerpoint/2010/main" val="2422160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13</a:t>
            </a:fld>
            <a:endParaRPr lang="en-US"/>
          </a:p>
        </p:txBody>
      </p:sp>
    </p:spTree>
    <p:extLst>
      <p:ext uri="{BB962C8B-B14F-4D97-AF65-F5344CB8AC3E}">
        <p14:creationId xmlns:p14="http://schemas.microsoft.com/office/powerpoint/2010/main" val="29423043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965370" y="1951757"/>
            <a:ext cx="2617776"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02</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sp>
        <p:nvSpPr>
          <p:cNvPr id="14" name="TextBox 13">
            <a:extLst>
              <a:ext uri="{FF2B5EF4-FFF2-40B4-BE49-F238E27FC236}">
                <a16:creationId xmlns:a16="http://schemas.microsoft.com/office/drawing/2014/main" id="{E670B408-8A73-CABA-E1F7-F58EEBB57794}"/>
              </a:ext>
            </a:extLst>
          </p:cNvPr>
          <p:cNvSpPr txBox="1"/>
          <p:nvPr userDrawn="1"/>
        </p:nvSpPr>
        <p:spPr>
          <a:xfrm>
            <a:off x="3625498" y="2295291"/>
            <a:ext cx="5132725" cy="1600438"/>
          </a:xfrm>
          <a:prstGeom prst="rect">
            <a:avLst/>
          </a:prstGeom>
          <a:noFill/>
          <a:scene3d>
            <a:camera prst="orthographicFront">
              <a:rot lat="20651912" lon="861116" rev="7765"/>
            </a:camera>
            <a:lightRig rig="threePt" dir="t"/>
          </a:scene3d>
        </p:spPr>
        <p:txBody>
          <a:bodyPr wrap="square">
            <a:prstTxWarp prst="textStop">
              <a:avLst>
                <a:gd name="adj" fmla="val 29156"/>
              </a:avLst>
            </a:prstTxWarp>
            <a:spAutoFit/>
          </a:bodyPr>
          <a:lstStyle/>
          <a:p>
            <a:pPr algn="ctr"/>
            <a:r>
              <a:rPr lang="en-PH" sz="9800" spc="600" baseline="0" dirty="0">
                <a:ln>
                  <a:noFill/>
                </a:ln>
                <a:solidFill>
                  <a:srgbClr val="002060"/>
                </a:solidFill>
                <a:effectLst/>
                <a:latin typeface="Bahnschrift Condensed" panose="020B0502040204020203" pitchFamily="34" charset="0"/>
                <a:ea typeface="Verdana" panose="020B0604030504040204" pitchFamily="34" charset="0"/>
                <a:cs typeface="Helvetica" panose="020B0604020202020204" pitchFamily="34" charset="0"/>
              </a:rPr>
              <a:t>GAUSSIAN</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819050" y="3648755"/>
            <a:ext cx="4745619" cy="923330"/>
          </a:xfrm>
          <a:prstGeom prst="rect">
            <a:avLst/>
          </a:prstGeom>
          <a:noFill/>
          <a:scene3d>
            <a:camera prst="orthographicFront">
              <a:rot lat="20651912" lon="861116" rev="7765"/>
            </a:camera>
            <a:lightRig rig="threePt" dir="t"/>
          </a:scene3d>
        </p:spPr>
        <p:txBody>
          <a:bodyPr wrap="square">
            <a:prstTxWarp prst="textChevronInverted">
              <a:avLst>
                <a:gd name="adj" fmla="val 50000"/>
              </a:avLst>
            </a:prstTxWarp>
            <a:spAutoFit/>
          </a:bodyPr>
          <a:lstStyle/>
          <a:p>
            <a:pPr algn="ctr"/>
            <a:r>
              <a:rPr lang="en-PH" sz="5400" b="0" i="0" spc="60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maximization</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092008"/>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903659"/>
            <a:ext cx="8058152" cy="1361378"/>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845747"/>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eneprincipejr/Physics-305/tree/main/Activity%202%20-%20Super-resolution%20Gaussian%20Maximization"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D4FF51-4E7A-EE79-F592-0B5E0617C76D}"/>
              </a:ext>
            </a:extLst>
          </p:cNvPr>
          <p:cNvSpPr>
            <a:spLocks noGrp="1"/>
          </p:cNvSpPr>
          <p:nvPr>
            <p:ph idx="1"/>
          </p:nvPr>
        </p:nvSpPr>
        <p:spPr/>
        <p:txBody>
          <a:bodyPr>
            <a:normAutofit/>
          </a:bodyPr>
          <a:lstStyle/>
          <a:p>
            <a:pPr marL="0" indent="0">
              <a:buNone/>
            </a:pPr>
            <a:r>
              <a:rPr lang="en-US" sz="2000" dirty="0"/>
              <a:t>Interestingly, thresholding the results for gaussian template eliminated the artifact correlation detection of the letter “B” on the upper left corner of the image right away on increasing variance. The thresholding results for the defocus kernel was able to eliminate the artifact at k = 14. Unfortunately, on both instances, the fifth faint blob on the lower left vanished in the correlation map as soon as the artifact letter was not mapped either. Hence, FFT correlation is effective on highly regular / relatively circular blobs.</a:t>
            </a:r>
          </a:p>
        </p:txBody>
      </p:sp>
      <p:sp>
        <p:nvSpPr>
          <p:cNvPr id="2" name="Footer Placeholder 1">
            <a:extLst>
              <a:ext uri="{FF2B5EF4-FFF2-40B4-BE49-F238E27FC236}">
                <a16:creationId xmlns:a16="http://schemas.microsoft.com/office/drawing/2014/main" id="{195135FD-5096-4174-4C19-7FCBCBE5960A}"/>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3A9E2849-74D9-7FC8-C84E-D31308C152C5}"/>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 name="Picture 5" descr="A screenshot of a video game&#10;&#10;Description automatically generated with low confidence">
            <a:extLst>
              <a:ext uri="{FF2B5EF4-FFF2-40B4-BE49-F238E27FC236}">
                <a16:creationId xmlns:a16="http://schemas.microsoft.com/office/drawing/2014/main" id="{C2B7F66E-1CD8-87EE-2204-B6FA1C675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79" y="3867530"/>
            <a:ext cx="1903730" cy="1498017"/>
          </a:xfrm>
          <a:prstGeom prst="rect">
            <a:avLst/>
          </a:prstGeom>
        </p:spPr>
      </p:pic>
      <p:pic>
        <p:nvPicPr>
          <p:cNvPr id="7" name="Picture 6">
            <a:extLst>
              <a:ext uri="{FF2B5EF4-FFF2-40B4-BE49-F238E27FC236}">
                <a16:creationId xmlns:a16="http://schemas.microsoft.com/office/drawing/2014/main" id="{2740F42A-1A43-C539-6903-364C57C9C6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29" b="49710"/>
          <a:stretch/>
        </p:blipFill>
        <p:spPr bwMode="auto">
          <a:xfrm>
            <a:off x="2565771" y="3221645"/>
            <a:ext cx="6400800" cy="14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E413359-30CB-64A0-DCE8-92CBE6EBF2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05" b="49480"/>
          <a:stretch/>
        </p:blipFill>
        <p:spPr bwMode="auto">
          <a:xfrm>
            <a:off x="2565771" y="4654940"/>
            <a:ext cx="6400800" cy="1432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1AC02A-A6E3-C64E-20B1-4448EDFDD4EB}"/>
              </a:ext>
            </a:extLst>
          </p:cNvPr>
          <p:cNvSpPr txBox="1"/>
          <p:nvPr/>
        </p:nvSpPr>
        <p:spPr>
          <a:xfrm>
            <a:off x="-489957" y="5445689"/>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Test Image: </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f(</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E718D47-A4B4-5035-EB76-21693A9A57EC}"/>
              </a:ext>
            </a:extLst>
          </p:cNvPr>
          <p:cNvSpPr txBox="1"/>
          <p:nvPr/>
        </p:nvSpPr>
        <p:spPr>
          <a:xfrm>
            <a:off x="4037911" y="5999263"/>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Template Kernels: g</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7BA8B421-5B62-4D02-FF99-DD641C302CB6}"/>
              </a:ext>
            </a:extLst>
          </p:cNvPr>
          <p:cNvSpPr/>
          <p:nvPr/>
        </p:nvSpPr>
        <p:spPr>
          <a:xfrm>
            <a:off x="241373" y="3688143"/>
            <a:ext cx="640080" cy="640080"/>
          </a:xfrm>
          <a:prstGeom prst="ellipse">
            <a:avLst/>
          </a:prstGeom>
          <a:noFill/>
          <a:ln w="762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2B1181-CC17-4990-6F34-0E5F323BC1E3}"/>
              </a:ext>
            </a:extLst>
          </p:cNvPr>
          <p:cNvSpPr/>
          <p:nvPr/>
        </p:nvSpPr>
        <p:spPr>
          <a:xfrm>
            <a:off x="881453" y="4807356"/>
            <a:ext cx="365760" cy="365760"/>
          </a:xfrm>
          <a:prstGeom prst="ellipse">
            <a:avLst/>
          </a:prstGeom>
          <a:noFill/>
          <a:ln w="381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EE5A9-3F35-7F83-3634-D6CAB61CB6BC}"/>
              </a:ext>
            </a:extLst>
          </p:cNvPr>
          <p:cNvSpPr/>
          <p:nvPr/>
        </p:nvSpPr>
        <p:spPr>
          <a:xfrm>
            <a:off x="7518269" y="3048063"/>
            <a:ext cx="640080" cy="640080"/>
          </a:xfrm>
          <a:prstGeom prst="ellipse">
            <a:avLst/>
          </a:prstGeom>
          <a:noFill/>
          <a:ln w="762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F0C45AE-AD87-36AD-E2C5-E39985833935}"/>
              </a:ext>
            </a:extLst>
          </p:cNvPr>
          <p:cNvSpPr/>
          <p:nvPr/>
        </p:nvSpPr>
        <p:spPr>
          <a:xfrm>
            <a:off x="7518269" y="4508482"/>
            <a:ext cx="640080" cy="640080"/>
          </a:xfrm>
          <a:prstGeom prst="ellipse">
            <a:avLst/>
          </a:prstGeom>
          <a:noFill/>
          <a:ln w="762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D925451-869E-8B37-5C92-AABFA7FE3D98}"/>
              </a:ext>
            </a:extLst>
          </p:cNvPr>
          <p:cNvSpPr/>
          <p:nvPr/>
        </p:nvSpPr>
        <p:spPr>
          <a:xfrm>
            <a:off x="7975469" y="4038548"/>
            <a:ext cx="365760" cy="365760"/>
          </a:xfrm>
          <a:prstGeom prst="ellipse">
            <a:avLst/>
          </a:prstGeom>
          <a:noFill/>
          <a:ln w="381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4FB1C03-7850-ECF3-E0C4-03435980917A}"/>
              </a:ext>
            </a:extLst>
          </p:cNvPr>
          <p:cNvSpPr/>
          <p:nvPr/>
        </p:nvSpPr>
        <p:spPr>
          <a:xfrm>
            <a:off x="7975469" y="5438857"/>
            <a:ext cx="365760" cy="365760"/>
          </a:xfrm>
          <a:prstGeom prst="ellipse">
            <a:avLst/>
          </a:prstGeom>
          <a:noFill/>
          <a:ln w="381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54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1C46E5-8574-CBEE-0388-3FB8EE3C9AA0}"/>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94C04983-20AE-1B87-A724-321B66FC8D4B}"/>
              </a:ext>
            </a:extLst>
          </p:cNvPr>
          <p:cNvSpPr>
            <a:spLocks noGrp="1"/>
          </p:cNvSpPr>
          <p:nvPr>
            <p:ph type="title"/>
          </p:nvPr>
        </p:nvSpPr>
        <p:spPr/>
        <p:txBody>
          <a:bodyPr/>
          <a:lstStyle/>
          <a:p>
            <a:r>
              <a:rPr lang="en-US" dirty="0"/>
              <a:t>Centroid Detection</a:t>
            </a:r>
          </a:p>
        </p:txBody>
      </p:sp>
      <p:sp>
        <p:nvSpPr>
          <p:cNvPr id="4" name="Content Placeholder 3">
            <a:extLst>
              <a:ext uri="{FF2B5EF4-FFF2-40B4-BE49-F238E27FC236}">
                <a16:creationId xmlns:a16="http://schemas.microsoft.com/office/drawing/2014/main" id="{14485AC7-A19B-7D87-BE0E-FB64CB87FA66}"/>
              </a:ext>
            </a:extLst>
          </p:cNvPr>
          <p:cNvSpPr>
            <a:spLocks noGrp="1"/>
          </p:cNvSpPr>
          <p:nvPr>
            <p:ph idx="1"/>
          </p:nvPr>
        </p:nvSpPr>
        <p:spPr/>
        <p:txBody>
          <a:bodyPr>
            <a:normAutofit/>
          </a:bodyPr>
          <a:lstStyle/>
          <a:p>
            <a:pPr marL="0" indent="0">
              <a:buNone/>
            </a:pPr>
            <a:r>
              <a:rPr lang="en-US" sz="2000" dirty="0"/>
              <a:t>In the maximization technique as implemented by </a:t>
            </a:r>
            <a:r>
              <a:rPr lang="en-US" sz="2000" dirty="0" err="1"/>
              <a:t>Reinier</a:t>
            </a:r>
            <a:r>
              <a:rPr lang="en-US" sz="2000" dirty="0"/>
              <a:t> Ramos, individual gaussian fittings can sometimes merge two distinct blobs,  while multivariate fittings can fit the gaussians well however, this requires a priori knowledge on how many peaks are there to be expected. With centroid detection applied on FFT correlations, the five peaks (excluding the “B” artifact which should not be present on experimental images) are well detected, the test image is retained but just super-resolved.</a:t>
            </a:r>
          </a:p>
        </p:txBody>
      </p:sp>
      <p:sp>
        <p:nvSpPr>
          <p:cNvPr id="5" name="Slide Number Placeholder 4">
            <a:extLst>
              <a:ext uri="{FF2B5EF4-FFF2-40B4-BE49-F238E27FC236}">
                <a16:creationId xmlns:a16="http://schemas.microsoft.com/office/drawing/2014/main" id="{D100E4B9-14EE-C3E5-46CE-BC1EF0A0DF25}"/>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6146" name="Picture 2">
            <a:extLst>
              <a:ext uri="{FF2B5EF4-FFF2-40B4-BE49-F238E27FC236}">
                <a16:creationId xmlns:a16="http://schemas.microsoft.com/office/drawing/2014/main" id="{B4931EB7-1002-8329-A02D-15B5DC76D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749040"/>
            <a:ext cx="7315200" cy="26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237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438B2A-586B-CB0B-A748-6E4FEB9DC201}"/>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1FAB1B7E-2745-8F37-8CDD-E57614C9737D}"/>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2" name="Picture 4">
            <a:extLst>
              <a:ext uri="{FF2B5EF4-FFF2-40B4-BE49-F238E27FC236}">
                <a16:creationId xmlns:a16="http://schemas.microsoft.com/office/drawing/2014/main" id="{D6B45EC2-1331-5F66-3E44-3B4A361B7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73925"/>
            <a:ext cx="7315200" cy="262763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36AB6231-21E7-0A42-E70D-E3B07B7CE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59938"/>
            <a:ext cx="7315200" cy="2627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E58070-3B5D-D63D-419F-F3098511EBA0}"/>
              </a:ext>
            </a:extLst>
          </p:cNvPr>
          <p:cNvSpPr txBox="1"/>
          <p:nvPr/>
        </p:nvSpPr>
        <p:spPr>
          <a:xfrm>
            <a:off x="2830434" y="2854059"/>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gray image threshold = 150</a:t>
            </a:r>
            <a:endParaRPr lang="en-US" sz="1200" dirty="0">
              <a:highlight>
                <a:srgbClr val="FCF348"/>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1E0F855-8D90-6E94-E45A-53F41CBAA2FA}"/>
              </a:ext>
            </a:extLst>
          </p:cNvPr>
          <p:cNvSpPr txBox="1"/>
          <p:nvPr/>
        </p:nvSpPr>
        <p:spPr>
          <a:xfrm>
            <a:off x="2830434" y="588780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gray image threshold = 200</a:t>
            </a:r>
            <a:endParaRPr lang="en-US" sz="1200"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537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511C623-FDA4-5278-813A-DADA8AA55BB8}"/>
              </a:ext>
            </a:extLst>
          </p:cNvPr>
          <p:cNvSpPr>
            <a:spLocks noGrp="1"/>
          </p:cNvSpPr>
          <p:nvPr>
            <p:ph idx="1"/>
          </p:nvPr>
        </p:nvSpPr>
        <p:spPr/>
        <p:txBody>
          <a:bodyPr>
            <a:normAutofit/>
          </a:bodyPr>
          <a:lstStyle/>
          <a:p>
            <a:pPr marL="0" indent="0">
              <a:buNone/>
            </a:pPr>
            <a:r>
              <a:rPr lang="en-US" sz="2000" dirty="0"/>
              <a:t>Peak local maximum detection on the raw test image right away struggles to localize the peaks and requires fine-tuning the window and threshold parameters as shown below.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br>
              <a:rPr lang="en-US" sz="2000" dirty="0"/>
            </a:br>
            <a:r>
              <a:rPr lang="en-US" sz="2000" dirty="0"/>
              <a:t>Overall, it was demonstrated how the simple algorithm and concept FFT correlation does the job of super-resolving an image of photoactivated cells, simply by matching gaussian/defocus kernels to identify the positions and similarity.</a:t>
            </a:r>
          </a:p>
        </p:txBody>
      </p:sp>
      <p:sp>
        <p:nvSpPr>
          <p:cNvPr id="3" name="Footer Placeholder 2">
            <a:extLst>
              <a:ext uri="{FF2B5EF4-FFF2-40B4-BE49-F238E27FC236}">
                <a16:creationId xmlns:a16="http://schemas.microsoft.com/office/drawing/2014/main" id="{89292D30-7979-2203-BCE4-FAF041BB187A}"/>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5CA775BA-1397-4BA5-3C05-2A529E40166D}"/>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8196" name="Picture 4">
            <a:extLst>
              <a:ext uri="{FF2B5EF4-FFF2-40B4-BE49-F238E27FC236}">
                <a16:creationId xmlns:a16="http://schemas.microsoft.com/office/drawing/2014/main" id="{4B446532-636C-9686-3D23-4A1226C90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37"/>
          <a:stretch/>
        </p:blipFill>
        <p:spPr bwMode="auto">
          <a:xfrm>
            <a:off x="914400" y="3358909"/>
            <a:ext cx="7315200" cy="119879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7AD6354-F4D0-782B-6D06-E2E06768EA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82" r="42308"/>
          <a:stretch/>
        </p:blipFill>
        <p:spPr bwMode="auto">
          <a:xfrm>
            <a:off x="914400" y="1335883"/>
            <a:ext cx="7315200" cy="20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39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This activity and the last made me appreciate the elegant power of Fourier transforms. Convolution and correlation concepts using FFT were used and in the end, I demonstrated how spatial super-resolution can be achieved by exploiting the frequency space alone. I have elaborated the parameter effects in the generated FFT correlation maps, applied thresholding and centroid detection techniques, with the end goal of localizing the peaks and super-resolving the image. I counterchecked these results to </a:t>
            </a:r>
            <a:r>
              <a:rPr lang="en-US" sz="1600" dirty="0" err="1"/>
              <a:t>Reinier</a:t>
            </a:r>
            <a:r>
              <a:rPr lang="en-US" sz="1600" dirty="0"/>
              <a:t> Ramos’s implementation of individual and multivariate gaussian expectation maximization. </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105/100.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14</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Physics 305 – PALM </a:t>
            </a:r>
            <a:r>
              <a:rPr lang="en-US" dirty="0" err="1"/>
              <a:t>Superresolution</a:t>
            </a:r>
            <a:r>
              <a:rPr lang="en-US" dirty="0"/>
              <a:t>, (2023).</a:t>
            </a:r>
          </a:p>
          <a:p>
            <a:r>
              <a:rPr lang="en-US" dirty="0"/>
              <a:t>[2] </a:t>
            </a:r>
            <a:r>
              <a:rPr lang="en-PH" dirty="0"/>
              <a:t>Betzig, E., Patterson, G. H., </a:t>
            </a:r>
            <a:r>
              <a:rPr lang="en-PH" dirty="0" err="1"/>
              <a:t>Sougrat</a:t>
            </a:r>
            <a:r>
              <a:rPr lang="en-PH" dirty="0"/>
              <a:t>, R., </a:t>
            </a:r>
            <a:r>
              <a:rPr lang="en-PH" dirty="0" err="1"/>
              <a:t>Lindwasser</a:t>
            </a:r>
            <a:r>
              <a:rPr lang="en-PH" dirty="0"/>
              <a:t>, O. W., </a:t>
            </a:r>
            <a:r>
              <a:rPr lang="en-PH" dirty="0" err="1"/>
              <a:t>Olenych</a:t>
            </a:r>
            <a:r>
              <a:rPr lang="en-PH" dirty="0"/>
              <a:t>, S., </a:t>
            </a:r>
            <a:r>
              <a:rPr lang="en-PH" dirty="0" err="1"/>
              <a:t>Bonifacino</a:t>
            </a:r>
            <a:r>
              <a:rPr lang="en-PH" dirty="0"/>
              <a:t>, J. S., ... &amp; Hess, H. F. (2006). Imaging intracellular fluorescent proteins at nanometer resolution. science, 313(5793), 1642-1645.</a:t>
            </a:r>
          </a:p>
          <a:p>
            <a:pPr marL="98583" indent="0">
              <a:buNone/>
            </a:pPr>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a:p>
            <a:pPr marL="98583" indent="0">
              <a:buNone/>
            </a:pPr>
            <a:r>
              <a:rPr lang="en-US" sz="1050" dirty="0">
                <a:hlinkClick r:id="rId2"/>
              </a:rPr>
              <a:t>https://github.com/reneprincipejr/Physics-305/tree/main/Activity%202%20-%20Super-resolution%20Gaussian%20Maximization</a:t>
            </a:r>
            <a:r>
              <a:rPr lang="en-US" sz="1050" dirty="0"/>
              <a:t> </a:t>
            </a:r>
            <a:br>
              <a:rPr lang="en-US" sz="1400" dirty="0"/>
            </a:br>
            <a:endParaRPr lang="en-US" sz="1400" dirty="0"/>
          </a:p>
          <a:p>
            <a:pPr>
              <a:lnSpc>
                <a:spcPct val="100000"/>
              </a:lnSpc>
            </a:pPr>
            <a:endParaRPr lang="en-US" dirty="0"/>
          </a:p>
          <a:p>
            <a:pPr marL="98583" indent="0">
              <a:buNone/>
            </a:pPr>
            <a:endParaRPr lang="en-PH" dirty="0"/>
          </a:p>
          <a:p>
            <a:pPr marL="98583" indent="0">
              <a:buNone/>
            </a:pPr>
            <a:br>
              <a:rPr lang="en-US" dirty="0"/>
            </a:b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a:bodyPr>
          <a:lstStyle/>
          <a:p>
            <a:pPr marL="0" indent="0">
              <a:buNone/>
            </a:pPr>
            <a:r>
              <a:rPr lang="en-US" sz="2000" dirty="0"/>
              <a:t>Photoactivated Localization Microscopy (PALM) is an imaging technique that aims to improve understanding of biological dynamics and structures on a smallest level possible, that is beyond the diffraction limit. Fluorescent samples are photoactivated to facilitate its localization by fitting a gaussian. Repeating the localization process multiple times, the collection of the location information constitutes the super-resolving the image. </a:t>
            </a:r>
          </a:p>
        </p:txBody>
      </p:sp>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2</a:t>
            </a:fld>
            <a:endParaRPr lang="en-US"/>
          </a:p>
        </p:txBody>
      </p:sp>
      <p:pic>
        <p:nvPicPr>
          <p:cNvPr id="8" name="Picture 7" descr="A screenshot of a video game&#10;&#10;Description automatically generated with low confidence">
            <a:extLst>
              <a:ext uri="{FF2B5EF4-FFF2-40B4-BE49-F238E27FC236}">
                <a16:creationId xmlns:a16="http://schemas.microsoft.com/office/drawing/2014/main" id="{CF2CDE1B-742F-4DE5-1501-38F3DD5AE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0" y="3654089"/>
            <a:ext cx="3098800" cy="2438400"/>
          </a:xfrm>
          <a:prstGeom prst="rect">
            <a:avLst/>
          </a:prstGeom>
        </p:spPr>
      </p:pic>
    </p:spTree>
    <p:extLst>
      <p:ext uri="{BB962C8B-B14F-4D97-AF65-F5344CB8AC3E}">
        <p14:creationId xmlns:p14="http://schemas.microsoft.com/office/powerpoint/2010/main" val="40056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A5AD2A-4F22-A9AB-1130-493AEB37FEA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880BB0E6-129C-0AC9-0680-1B217CA3F5E6}"/>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B6CF15E0-822A-39DF-5E38-235D6C77701D}"/>
              </a:ext>
            </a:extLst>
          </p:cNvPr>
          <p:cNvSpPr>
            <a:spLocks noGrp="1"/>
          </p:cNvSpPr>
          <p:nvPr>
            <p:ph idx="1"/>
          </p:nvPr>
        </p:nvSpPr>
        <p:spPr/>
        <p:txBody>
          <a:bodyPr>
            <a:normAutofit/>
          </a:bodyPr>
          <a:lstStyle/>
          <a:p>
            <a:pPr marL="0" indent="0">
              <a:buNone/>
            </a:pPr>
            <a:r>
              <a:rPr lang="en-US" sz="2000" dirty="0"/>
              <a:t>Typically, gaussian fitting algorithms does the job to localize the peaks, however, I wanted to the test if a good old Fast Fourier Transform (FFT) correlation technique can do the job. Essentially, it is a template matching technique that finds the similarities between a template kernel (i.e. a gaussian function) and the test image (activated cells), hence the correlation. Shown below are the test image, the gaussian kernel, and their corresponding FFTs.</a:t>
            </a:r>
          </a:p>
        </p:txBody>
      </p:sp>
      <p:sp>
        <p:nvSpPr>
          <p:cNvPr id="5" name="Slide Number Placeholder 4">
            <a:extLst>
              <a:ext uri="{FF2B5EF4-FFF2-40B4-BE49-F238E27FC236}">
                <a16:creationId xmlns:a16="http://schemas.microsoft.com/office/drawing/2014/main" id="{A9EF211E-6DB3-C16B-3616-D5907292388B}"/>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7" name="Picture 2">
            <a:extLst>
              <a:ext uri="{FF2B5EF4-FFF2-40B4-BE49-F238E27FC236}">
                <a16:creationId xmlns:a16="http://schemas.microsoft.com/office/drawing/2014/main" id="{CF13CC0D-322C-C5C8-3DC3-133C9DEA9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4448"/>
            <a:ext cx="9132201" cy="235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395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8A012F-2EDB-4827-D822-B97EDD912D49}"/>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71B07C05-1141-34CE-0AB2-346F1B2106AB}"/>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049DA129-2F19-A963-F3F7-0C5975B1AB1F}"/>
              </a:ext>
            </a:extLst>
          </p:cNvPr>
          <p:cNvSpPr>
            <a:spLocks noGrp="1"/>
          </p:cNvSpPr>
          <p:nvPr>
            <p:ph idx="1"/>
          </p:nvPr>
        </p:nvSpPr>
        <p:spPr/>
        <p:txBody>
          <a:bodyPr>
            <a:normAutofit/>
          </a:bodyPr>
          <a:lstStyle/>
          <a:p>
            <a:pPr marL="0" indent="0">
              <a:buNone/>
            </a:pPr>
            <a:r>
              <a:rPr lang="en-US" sz="2000" dirty="0"/>
              <a:t>FFT correlation exploits the complex conjugates of the frequency domain between the two images, returning a correlation map that emphasizes the regions in the test image that closely reassembles the template kernel. From these smoothened image, localization can be done by setting a threshold or through centroid detections.</a:t>
            </a:r>
          </a:p>
        </p:txBody>
      </p:sp>
      <p:sp>
        <p:nvSpPr>
          <p:cNvPr id="5" name="Slide Number Placeholder 4">
            <a:extLst>
              <a:ext uri="{FF2B5EF4-FFF2-40B4-BE49-F238E27FC236}">
                <a16:creationId xmlns:a16="http://schemas.microsoft.com/office/drawing/2014/main" id="{E180D38C-9AE2-5A60-B2BE-CD0CF72861D7}"/>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6" name="Picture 2">
            <a:extLst>
              <a:ext uri="{FF2B5EF4-FFF2-40B4-BE49-F238E27FC236}">
                <a16:creationId xmlns:a16="http://schemas.microsoft.com/office/drawing/2014/main" id="{2B58FAA6-B35A-63B7-EC32-8A9EDD37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89580"/>
            <a:ext cx="7315200" cy="325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02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5E6FB0-B8DE-CD49-02C9-2FD0D483AE37}"/>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92CE38-FCCC-1232-94FC-CE7F3161144E}"/>
              </a:ext>
            </a:extLst>
          </p:cNvPr>
          <p:cNvSpPr>
            <a:spLocks noGrp="1"/>
          </p:cNvSpPr>
          <p:nvPr>
            <p:ph type="title"/>
          </p:nvPr>
        </p:nvSpPr>
        <p:spPr/>
        <p:txBody>
          <a:bodyPr/>
          <a:lstStyle/>
          <a:p>
            <a:r>
              <a:rPr lang="en-US" dirty="0"/>
              <a:t>FFT Correlation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9076FB4-6007-5D52-D0DF-9C0F506873DA}"/>
                  </a:ext>
                </a:extLst>
              </p:cNvPr>
              <p:cNvSpPr>
                <a:spLocks noGrp="1"/>
              </p:cNvSpPr>
              <p:nvPr>
                <p:ph idx="1"/>
              </p:nvPr>
            </p:nvSpPr>
            <p:spPr/>
            <p:txBody>
              <a:bodyPr>
                <a:noAutofit/>
              </a:bodyPr>
              <a:lstStyle/>
              <a:p>
                <a:pPr marL="0" indent="0">
                  <a:buNone/>
                </a:pPr>
                <a:r>
                  <a:rPr lang="en-US" sz="2000" dirty="0"/>
                  <a:t>Mathematically, the correlation p(</a:t>
                </a:r>
                <a:r>
                  <a:rPr lang="en-US" sz="2000" dirty="0" err="1"/>
                  <a:t>x,y</a:t>
                </a:r>
                <a:r>
                  <a:rPr lang="en-US" sz="2000" dirty="0"/>
                  <a:t>) between the test image f(</a:t>
                </a:r>
                <a:r>
                  <a:rPr lang="en-US" sz="2000" dirty="0" err="1"/>
                  <a:t>x,y</a:t>
                </a:r>
                <a:r>
                  <a:rPr lang="en-US" sz="2000" dirty="0"/>
                  <a:t>) and a template g(</a:t>
                </a:r>
                <a:r>
                  <a:rPr lang="en-US" sz="2000" dirty="0" err="1"/>
                  <a:t>x,y</a:t>
                </a:r>
                <a:r>
                  <a:rPr lang="en-US" sz="2000" dirty="0"/>
                  <a:t>) is given by:</a:t>
                </a:r>
                <a:endParaRPr lang="en-US" sz="2000" i="1" dirty="0">
                  <a:latin typeface="Cambria Math" panose="02040503050406030204" pitchFamily="18" charset="0"/>
                </a:endParaRPr>
              </a:p>
              <a:p>
                <a:pPr marL="0" indent="0" algn="ctr">
                  <a:lnSpc>
                    <a:spcPct val="150000"/>
                  </a:lnSpc>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 = </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 = ∫∫</m:t>
                      </m:r>
                      <m:r>
                        <a:rPr lang="en-US" sz="2000" b="0" i="1" smtClean="0">
                          <a:latin typeface="Cambria Math" panose="02040503050406030204" pitchFamily="18" charset="0"/>
                        </a:rPr>
                        <m:t>𝑓</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 </m:t>
                      </m:r>
                      <m:r>
                        <a:rPr lang="en-US" sz="2000" b="0" i="1" smtClean="0">
                          <a:latin typeface="Cambria Math" panose="02040503050406030204" pitchFamily="18" charset="0"/>
                        </a:rPr>
                        <m:t>𝑦</m:t>
                      </m:r>
                      <m:r>
                        <a:rPr lang="en-US" sz="2000" b="0" i="1" smtClean="0">
                          <a:latin typeface="Cambria Math" panose="02040503050406030204" pitchFamily="18" charset="0"/>
                        </a:rPr>
                        <m:t>′ )</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 </m:t>
                      </m:r>
                      <m:r>
                        <a:rPr lang="en-US" sz="2000" b="0" i="1" smtClean="0">
                          <a:latin typeface="Cambria Math" panose="02040503050406030204" pitchFamily="18" charset="0"/>
                        </a:rPr>
                        <m:t>𝑥</m:t>
                      </m:r>
                      <m:r>
                        <a:rPr lang="en-US" sz="2000" b="0" i="1" smtClean="0">
                          <a:latin typeface="Cambria Math" panose="02040503050406030204" pitchFamily="18" charset="0"/>
                        </a:rPr>
                        <m:t>′ , </m:t>
                      </m:r>
                      <m:r>
                        <a:rPr lang="en-US" sz="2000" b="0" i="1" smtClean="0">
                          <a:latin typeface="Cambria Math" panose="02040503050406030204" pitchFamily="18" charset="0"/>
                        </a:rPr>
                        <m:t>𝑦</m:t>
                      </m:r>
                      <m:r>
                        <a:rPr lang="en-US" sz="2000" b="0" i="1" smtClean="0">
                          <a:latin typeface="Cambria Math" panose="02040503050406030204" pitchFamily="18" charset="0"/>
                        </a:rPr>
                        <m:t> + </m:t>
                      </m:r>
                      <m:r>
                        <a:rPr lang="en-US" sz="2000" b="0" i="1" smtClean="0">
                          <a:latin typeface="Cambria Math" panose="02040503050406030204" pitchFamily="18" charset="0"/>
                        </a:rPr>
                        <m:t>𝑦</m:t>
                      </m:r>
                      <m:r>
                        <a:rPr lang="en-US" sz="2000" b="0" i="1"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𝑑𝑦</m:t>
                      </m:r>
                      <m:r>
                        <a:rPr lang="en-US" sz="2000" b="0" i="1" smtClean="0">
                          <a:latin typeface="Cambria Math" panose="02040503050406030204" pitchFamily="18" charset="0"/>
                        </a:rPr>
                        <m:t>′ </m:t>
                      </m:r>
                    </m:oMath>
                  </m:oMathPara>
                </a14:m>
                <a:endParaRPr lang="en-US" sz="2000" i="1" dirty="0">
                  <a:latin typeface="Cambria Math" panose="02040503050406030204" pitchFamily="18" charset="0"/>
                </a:endParaRPr>
              </a:p>
              <a:p>
                <a:pPr marL="0" indent="0">
                  <a:buNone/>
                  <a:tabLst>
                    <a:tab pos="390525" algn="l"/>
                  </a:tabLst>
                </a:pPr>
                <a:r>
                  <a:rPr lang="en-US" sz="2000" dirty="0"/>
                  <a:t>In the Fourier space, the correlation P(</a:t>
                </a:r>
                <a:r>
                  <a:rPr lang="en-US" sz="2000" dirty="0" err="1"/>
                  <a:t>u,v</a:t>
                </a:r>
                <a:r>
                  <a:rPr lang="en-US" sz="2000" dirty="0"/>
                  <a:t>) is related to the </a:t>
                </a:r>
                <a:r>
                  <a:rPr lang="en-US" sz="2000" dirty="0" err="1"/>
                  <a:t>fourier</a:t>
                </a:r>
                <a:r>
                  <a:rPr lang="en-US" sz="2000" dirty="0"/>
                  <a:t> transforms of f(</a:t>
                </a:r>
                <a:r>
                  <a:rPr lang="en-US" sz="2000" dirty="0" err="1"/>
                  <a:t>x,y</a:t>
                </a:r>
                <a:r>
                  <a:rPr lang="en-US" sz="2000" dirty="0"/>
                  <a:t>) and g(</a:t>
                </a:r>
                <a:r>
                  <a:rPr lang="en-US" sz="2000" dirty="0" err="1"/>
                  <a:t>x,y</a:t>
                </a:r>
                <a:r>
                  <a:rPr lang="en-US" sz="2000" dirty="0"/>
                  <a:t>) given by</a:t>
                </a:r>
                <a:endParaRPr lang="en-US" sz="2000" i="1" dirty="0">
                  <a:latin typeface="Cambria Math" panose="02040503050406030204" pitchFamily="18" charset="0"/>
                </a:endParaRPr>
              </a:p>
              <a:p>
                <a:pPr marL="0" indent="0" algn="ctr">
                  <a:lnSpc>
                    <a:spcPct val="150000"/>
                  </a:lnSpc>
                  <a:buNone/>
                  <a:tabLst>
                    <a:tab pos="390525" algn="l"/>
                  </a:tabLst>
                </a:pP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baseline="30000" smtClean="0">
                        <a:latin typeface="Cambria Math" panose="02040503050406030204" pitchFamily="18" charset="0"/>
                      </a:rPr>
                      <m:t>∗</m:t>
                    </m:r>
                    <m:r>
                      <a:rPr lang="en-US" sz="2400" b="0" i="1" smtClean="0">
                        <a:latin typeface="Cambria Math" panose="02040503050406030204" pitchFamily="18" charset="0"/>
                      </a:rPr>
                      <m:t>𝐺</m:t>
                    </m:r>
                  </m:oMath>
                </a14:m>
                <a:r>
                  <a:rPr lang="en-US" sz="2000" i="1" dirty="0"/>
                  <a:t>.</a:t>
                </a:r>
              </a:p>
              <a:p>
                <a:pPr marL="0" indent="0" algn="ctr">
                  <a:lnSpc>
                    <a:spcPct val="150000"/>
                  </a:lnSpc>
                  <a:buNone/>
                  <a:tabLst>
                    <a:tab pos="390525" algn="l"/>
                  </a:tabLst>
                </a:pPr>
                <a:endParaRPr lang="en-US" sz="2000" dirty="0"/>
              </a:p>
              <a:p>
                <a:pPr marL="0" indent="0" algn="ctr">
                  <a:lnSpc>
                    <a:spcPct val="150000"/>
                  </a:lnSpc>
                  <a:buNone/>
                  <a:tabLst>
                    <a:tab pos="390525" algn="l"/>
                  </a:tabLst>
                </a:pPr>
                <a:endParaRPr lang="en-US" sz="2000" dirty="0"/>
              </a:p>
              <a:p>
                <a:pPr marL="0" indent="0" algn="ctr">
                  <a:lnSpc>
                    <a:spcPct val="150000"/>
                  </a:lnSpc>
                  <a:buNone/>
                  <a:tabLst>
                    <a:tab pos="390525" algn="l"/>
                  </a:tabLst>
                </a:pPr>
                <a:endParaRPr lang="en-US" sz="2000" dirty="0"/>
              </a:p>
              <a:p>
                <a:pPr marL="0" indent="0" algn="ctr">
                  <a:lnSpc>
                    <a:spcPct val="150000"/>
                  </a:lnSpc>
                  <a:buNone/>
                  <a:tabLst>
                    <a:tab pos="390525" algn="l"/>
                  </a:tabLst>
                </a:pPr>
                <a:endParaRPr lang="en-US" sz="2000" dirty="0"/>
              </a:p>
              <a:p>
                <a:pPr marL="0" indent="0" algn="ctr">
                  <a:lnSpc>
                    <a:spcPct val="150000"/>
                  </a:lnSpc>
                  <a:buNone/>
                  <a:tabLst>
                    <a:tab pos="390525" algn="l"/>
                  </a:tabLst>
                </a:pPr>
                <a:endParaRPr lang="en-US" sz="2000" dirty="0"/>
              </a:p>
              <a:p>
                <a:pPr marL="0" indent="0">
                  <a:lnSpc>
                    <a:spcPct val="150000"/>
                  </a:lnSpc>
                  <a:buNone/>
                  <a:tabLst>
                    <a:tab pos="390525" algn="l"/>
                  </a:tabLst>
                </a:pPr>
                <a:r>
                  <a:rPr lang="en-US" sz="2000" dirty="0"/>
                  <a:t>The correlation map is then recovered by taking the inverse FT of P.</a:t>
                </a:r>
                <a:endParaRPr lang="en-US" sz="2000" i="1" dirty="0"/>
              </a:p>
            </p:txBody>
          </p:sp>
        </mc:Choice>
        <mc:Fallback xmlns="">
          <p:sp>
            <p:nvSpPr>
              <p:cNvPr id="4" name="Content Placeholder 3">
                <a:extLst>
                  <a:ext uri="{FF2B5EF4-FFF2-40B4-BE49-F238E27FC236}">
                    <a16:creationId xmlns:a16="http://schemas.microsoft.com/office/drawing/2014/main" id="{89076FB4-6007-5D52-D0DF-9C0F506873DA}"/>
                  </a:ext>
                </a:extLst>
              </p:cNvPr>
              <p:cNvSpPr>
                <a:spLocks noGrp="1" noRot="1" noChangeAspect="1" noMove="1" noResize="1" noEditPoints="1" noAdjustHandles="1" noChangeArrowheads="1" noChangeShapeType="1" noTextEdit="1"/>
              </p:cNvSpPr>
              <p:nvPr>
                <p:ph idx="1"/>
              </p:nvPr>
            </p:nvSpPr>
            <p:spPr>
              <a:blipFill>
                <a:blip r:embed="rId2"/>
                <a:stretch>
                  <a:fillRect l="-804" t="-754" r="-322" b="-22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E885DB8-A4E5-90E2-537F-8EF98DF62045}"/>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6" name="Picture 2">
            <a:extLst>
              <a:ext uri="{FF2B5EF4-FFF2-40B4-BE49-F238E27FC236}">
                <a16:creationId xmlns:a16="http://schemas.microsoft.com/office/drawing/2014/main" id="{1CF14E9F-1CAA-753C-1CEB-EA4223016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49" y="3489339"/>
            <a:ext cx="5486400" cy="11772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C8FEF21-1A5A-EE5E-99CD-93FA6FAC4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949" y="4506265"/>
            <a:ext cx="5486400" cy="11772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video game&#10;&#10;Description automatically generated with low confidence">
            <a:extLst>
              <a:ext uri="{FF2B5EF4-FFF2-40B4-BE49-F238E27FC236}">
                <a16:creationId xmlns:a16="http://schemas.microsoft.com/office/drawing/2014/main" id="{31C70203-ACD9-9EB0-8594-18CD8BDF6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214" y="3757256"/>
            <a:ext cx="1903730" cy="1498017"/>
          </a:xfrm>
          <a:prstGeom prst="rect">
            <a:avLst/>
          </a:prstGeom>
        </p:spPr>
      </p:pic>
      <p:sp>
        <p:nvSpPr>
          <p:cNvPr id="9" name="TextBox 8">
            <a:extLst>
              <a:ext uri="{FF2B5EF4-FFF2-40B4-BE49-F238E27FC236}">
                <a16:creationId xmlns:a16="http://schemas.microsoft.com/office/drawing/2014/main" id="{9F998AD6-3CD7-4A91-E47A-E8D221224E77}"/>
              </a:ext>
            </a:extLst>
          </p:cNvPr>
          <p:cNvSpPr txBox="1"/>
          <p:nvPr/>
        </p:nvSpPr>
        <p:spPr>
          <a:xfrm>
            <a:off x="-45722" y="530192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Test Image: </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f(</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8B1C6AE-CA46-11D7-A31B-F6C9A4B9DE20}"/>
              </a:ext>
            </a:extLst>
          </p:cNvPr>
          <p:cNvSpPr txBox="1"/>
          <p:nvPr/>
        </p:nvSpPr>
        <p:spPr>
          <a:xfrm>
            <a:off x="4038597" y="530192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Template Kernels: g</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211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A788BD-481A-810C-5527-75687E0F94A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37B237-7507-B2B1-50A3-7BB047823FFF}"/>
              </a:ext>
            </a:extLst>
          </p:cNvPr>
          <p:cNvSpPr>
            <a:spLocks noGrp="1"/>
          </p:cNvSpPr>
          <p:nvPr>
            <p:ph type="title"/>
          </p:nvPr>
        </p:nvSpPr>
        <p:spPr/>
        <p:txBody>
          <a:bodyPr/>
          <a:lstStyle/>
          <a:p>
            <a:r>
              <a:rPr lang="en-US" dirty="0"/>
              <a:t>Results  </a:t>
            </a:r>
          </a:p>
        </p:txBody>
      </p:sp>
      <p:sp>
        <p:nvSpPr>
          <p:cNvPr id="6" name="Content Placeholder 5">
            <a:extLst>
              <a:ext uri="{FF2B5EF4-FFF2-40B4-BE49-F238E27FC236}">
                <a16:creationId xmlns:a16="http://schemas.microsoft.com/office/drawing/2014/main" id="{4F008D31-9DDD-FC62-FD28-31E8CDA3089F}"/>
              </a:ext>
            </a:extLst>
          </p:cNvPr>
          <p:cNvSpPr>
            <a:spLocks noGrp="1"/>
          </p:cNvSpPr>
          <p:nvPr>
            <p:ph idx="1"/>
          </p:nvPr>
        </p:nvSpPr>
        <p:spPr/>
        <p:txBody>
          <a:bodyPr>
            <a:normAutofit/>
          </a:bodyPr>
          <a:lstStyle/>
          <a:p>
            <a:pPr marL="0" indent="0">
              <a:buNone/>
            </a:pPr>
            <a:r>
              <a:rPr lang="en-US" sz="2000" dirty="0"/>
              <a:t>Shown in the following pages are the correlation maps returned by using templates such as (1) gaussian kernels of increasing variances and (2) defocus kernels of increasing extent sizes. Unlike gaussian maximization which fits perfect gaussians to the test image’s localized peaks, FFT correlation technique preserve the cell’s irregularity while emphasizing the peaks and smoothening the entire image. </a:t>
            </a:r>
          </a:p>
        </p:txBody>
      </p:sp>
      <p:sp>
        <p:nvSpPr>
          <p:cNvPr id="5" name="Slide Number Placeholder 4">
            <a:extLst>
              <a:ext uri="{FF2B5EF4-FFF2-40B4-BE49-F238E27FC236}">
                <a16:creationId xmlns:a16="http://schemas.microsoft.com/office/drawing/2014/main" id="{AE126EB5-5E52-B842-5503-359BD2620424}"/>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10" name="Picture 2">
            <a:extLst>
              <a:ext uri="{FF2B5EF4-FFF2-40B4-BE49-F238E27FC236}">
                <a16:creationId xmlns:a16="http://schemas.microsoft.com/office/drawing/2014/main" id="{DC7E47DE-1243-E93E-0917-F4D7444BF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49333"/>
            <a:ext cx="7315200" cy="26276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244430-3E36-4559-C643-0C694B69BE9D}"/>
              </a:ext>
            </a:extLst>
          </p:cNvPr>
          <p:cNvSpPr txBox="1"/>
          <p:nvPr/>
        </p:nvSpPr>
        <p:spPr>
          <a:xfrm>
            <a:off x="2743199" y="310861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Gaussian Kernels: g</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14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1D42E2-6F13-E5C4-A8A5-2B7AE314C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49333"/>
            <a:ext cx="7315200" cy="262763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CA788BD-481A-810C-5527-75687E0F94A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37B237-7507-B2B1-50A3-7BB047823FFF}"/>
              </a:ext>
            </a:extLst>
          </p:cNvPr>
          <p:cNvSpPr>
            <a:spLocks noGrp="1"/>
          </p:cNvSpPr>
          <p:nvPr>
            <p:ph type="title"/>
          </p:nvPr>
        </p:nvSpPr>
        <p:spPr/>
        <p:txBody>
          <a:bodyPr/>
          <a:lstStyle/>
          <a:p>
            <a:r>
              <a:rPr lang="en-US" dirty="0"/>
              <a:t>Results  </a:t>
            </a:r>
          </a:p>
        </p:txBody>
      </p:sp>
      <p:sp>
        <p:nvSpPr>
          <p:cNvPr id="6" name="Content Placeholder 5">
            <a:extLst>
              <a:ext uri="{FF2B5EF4-FFF2-40B4-BE49-F238E27FC236}">
                <a16:creationId xmlns:a16="http://schemas.microsoft.com/office/drawing/2014/main" id="{4F008D31-9DDD-FC62-FD28-31E8CDA3089F}"/>
              </a:ext>
            </a:extLst>
          </p:cNvPr>
          <p:cNvSpPr>
            <a:spLocks noGrp="1"/>
          </p:cNvSpPr>
          <p:nvPr>
            <p:ph idx="1"/>
          </p:nvPr>
        </p:nvSpPr>
        <p:spPr/>
        <p:txBody>
          <a:bodyPr>
            <a:normAutofit/>
          </a:bodyPr>
          <a:lstStyle/>
          <a:p>
            <a:pPr marL="0" indent="0">
              <a:buNone/>
            </a:pPr>
            <a:r>
              <a:rPr lang="en-US" sz="2000" dirty="0"/>
              <a:t>FFT correlation map using gaussian template yielded sufficient results however, at large variances (way beyond the dimensions of the cells), a gaussian blur becomes prominent. Meanwhile, using a defocus kernel circumvents this problem as it emphasized the peaks and super-resolved the test image even at very large kernel sizes. </a:t>
            </a:r>
          </a:p>
        </p:txBody>
      </p:sp>
      <p:sp>
        <p:nvSpPr>
          <p:cNvPr id="5" name="Slide Number Placeholder 4">
            <a:extLst>
              <a:ext uri="{FF2B5EF4-FFF2-40B4-BE49-F238E27FC236}">
                <a16:creationId xmlns:a16="http://schemas.microsoft.com/office/drawing/2014/main" id="{AE126EB5-5E52-B842-5503-359BD2620424}"/>
              </a:ext>
            </a:extLst>
          </p:cNvPr>
          <p:cNvSpPr>
            <a:spLocks noGrp="1"/>
          </p:cNvSpPr>
          <p:nvPr>
            <p:ph type="sldNum" sz="quarter" idx="12"/>
          </p:nvPr>
        </p:nvSpPr>
        <p:spPr/>
        <p:txBody>
          <a:bodyPr/>
          <a:lstStyle/>
          <a:p>
            <a:fld id="{8262CFD8-7A98-47E6-A2CC-B17DDA24BA0E}" type="slidenum">
              <a:rPr lang="en-US" smtClean="0"/>
              <a:t>7</a:t>
            </a:fld>
            <a:endParaRPr lang="en-US"/>
          </a:p>
        </p:txBody>
      </p:sp>
      <p:sp>
        <p:nvSpPr>
          <p:cNvPr id="8" name="TextBox 7">
            <a:extLst>
              <a:ext uri="{FF2B5EF4-FFF2-40B4-BE49-F238E27FC236}">
                <a16:creationId xmlns:a16="http://schemas.microsoft.com/office/drawing/2014/main" id="{1AEBEEC6-E619-903A-837E-8FA0ECE51BD7}"/>
              </a:ext>
            </a:extLst>
          </p:cNvPr>
          <p:cNvSpPr txBox="1"/>
          <p:nvPr/>
        </p:nvSpPr>
        <p:spPr>
          <a:xfrm>
            <a:off x="2743199" y="310861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Defocus Kernels: g</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04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7E5015-8F99-8A68-BD77-925C2B816863}"/>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EE4381DD-38D4-42A5-F340-3A4CAEC5F863}"/>
              </a:ext>
            </a:extLst>
          </p:cNvPr>
          <p:cNvSpPr>
            <a:spLocks noGrp="1"/>
          </p:cNvSpPr>
          <p:nvPr>
            <p:ph type="title"/>
          </p:nvPr>
        </p:nvSpPr>
        <p:spPr/>
        <p:txBody>
          <a:bodyPr/>
          <a:lstStyle/>
          <a:p>
            <a:r>
              <a:rPr lang="en-US" dirty="0"/>
              <a:t>Gaussian Kernel</a:t>
            </a:r>
          </a:p>
        </p:txBody>
      </p:sp>
      <p:sp>
        <p:nvSpPr>
          <p:cNvPr id="4" name="Content Placeholder 3">
            <a:extLst>
              <a:ext uri="{FF2B5EF4-FFF2-40B4-BE49-F238E27FC236}">
                <a16:creationId xmlns:a16="http://schemas.microsoft.com/office/drawing/2014/main" id="{F3C0D9D9-8FEB-3380-5F22-B77C57202D21}"/>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C841969E-FCF6-49F3-8D28-29DDA5C1D255}"/>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5122" name="Picture 2">
            <a:extLst>
              <a:ext uri="{FF2B5EF4-FFF2-40B4-BE49-F238E27FC236}">
                <a16:creationId xmlns:a16="http://schemas.microsoft.com/office/drawing/2014/main" id="{3C26DB0B-4FDA-CC2D-B979-CDF6B1260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7523"/>
            <a:ext cx="7315200" cy="26276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727DBF-F236-53C2-1B73-D2B19E7DA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20770"/>
            <a:ext cx="7315200" cy="26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96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DC6934-8112-625F-4DE9-FE1705913F7A}"/>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CCD0F183-E986-7A9E-AFAC-3CBFC911E0B9}"/>
              </a:ext>
            </a:extLst>
          </p:cNvPr>
          <p:cNvSpPr>
            <a:spLocks noGrp="1"/>
          </p:cNvSpPr>
          <p:nvPr>
            <p:ph type="title"/>
          </p:nvPr>
        </p:nvSpPr>
        <p:spPr/>
        <p:txBody>
          <a:bodyPr/>
          <a:lstStyle/>
          <a:p>
            <a:r>
              <a:rPr lang="en-US" dirty="0"/>
              <a:t>Defocus Kernel</a:t>
            </a:r>
          </a:p>
        </p:txBody>
      </p:sp>
      <p:sp>
        <p:nvSpPr>
          <p:cNvPr id="4" name="Content Placeholder 3">
            <a:extLst>
              <a:ext uri="{FF2B5EF4-FFF2-40B4-BE49-F238E27FC236}">
                <a16:creationId xmlns:a16="http://schemas.microsoft.com/office/drawing/2014/main" id="{DA069CD8-8CD0-AC3E-47FE-C521D0F41164}"/>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E3023F1F-8984-0220-82B6-5A643BB6D33B}"/>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4098" name="Picture 2">
            <a:extLst>
              <a:ext uri="{FF2B5EF4-FFF2-40B4-BE49-F238E27FC236}">
                <a16:creationId xmlns:a16="http://schemas.microsoft.com/office/drawing/2014/main" id="{1093D833-A32D-E6AE-7D7B-6A7CF2D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05840"/>
            <a:ext cx="7315200" cy="262763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5DDFCB2-8B67-E4E8-29F9-742AD14F5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54089"/>
            <a:ext cx="7315200" cy="26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1092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2979</TotalTime>
  <Words>1081</Words>
  <Application>Microsoft Macintosh PowerPoint</Application>
  <PresentationFormat>On-screen Show (4:3)</PresentationFormat>
  <Paragraphs>92</Paragraphs>
  <Slides>14</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Times New Roman</vt:lpstr>
      <vt:lpstr>Wingdings</vt:lpstr>
      <vt:lpstr>Office Theme</vt:lpstr>
      <vt:lpstr> </vt:lpstr>
      <vt:lpstr>Background</vt:lpstr>
      <vt:lpstr>Overview</vt:lpstr>
      <vt:lpstr>Overview</vt:lpstr>
      <vt:lpstr>FFT Correlation</vt:lpstr>
      <vt:lpstr>Results  </vt:lpstr>
      <vt:lpstr>Results  </vt:lpstr>
      <vt:lpstr>Gaussian Kernel</vt:lpstr>
      <vt:lpstr>Defocus Kernel</vt:lpstr>
      <vt:lpstr>PowerPoint Presentation</vt:lpstr>
      <vt:lpstr>Centroid Detection</vt:lpstr>
      <vt:lpstr>PowerPoint Presentation</vt:lpstr>
      <vt:lpstr>PowerPoint Presentation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25</cp:revision>
  <cp:lastPrinted>2022-06-06T16:25:46Z</cp:lastPrinted>
  <dcterms:created xsi:type="dcterms:W3CDTF">2022-05-28T03:01:51Z</dcterms:created>
  <dcterms:modified xsi:type="dcterms:W3CDTF">2023-07-04T02:29:03Z</dcterms:modified>
</cp:coreProperties>
</file>